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71" r:id="rId3"/>
    <p:sldId id="272" r:id="rId4"/>
    <p:sldId id="273" r:id="rId5"/>
    <p:sldId id="274" r:id="rId6"/>
    <p:sldId id="260" r:id="rId7"/>
    <p:sldId id="258" r:id="rId8"/>
    <p:sldId id="287" r:id="rId9"/>
    <p:sldId id="276" r:id="rId10"/>
    <p:sldId id="286" r:id="rId11"/>
    <p:sldId id="277" r:id="rId12"/>
    <p:sldId id="284" r:id="rId13"/>
    <p:sldId id="290" r:id="rId14"/>
    <p:sldId id="283" r:id="rId15"/>
    <p:sldId id="285" r:id="rId16"/>
    <p:sldId id="293" r:id="rId17"/>
    <p:sldId id="294" r:id="rId18"/>
    <p:sldId id="295" r:id="rId19"/>
    <p:sldId id="292" r:id="rId20"/>
    <p:sldId id="288" r:id="rId21"/>
    <p:sldId id="278" r:id="rId22"/>
    <p:sldId id="279" r:id="rId23"/>
    <p:sldId id="280" r:id="rId24"/>
    <p:sldId id="281" r:id="rId25"/>
    <p:sldId id="282" r:id="rId26"/>
    <p:sldId id="289" r:id="rId27"/>
    <p:sldId id="262" r:id="rId28"/>
    <p:sldId id="263" r:id="rId29"/>
    <p:sldId id="265" r:id="rId30"/>
    <p:sldId id="264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21" autoAdjust="0"/>
    <p:restoredTop sz="94660"/>
  </p:normalViewPr>
  <p:slideViewPr>
    <p:cSldViewPr snapToGrid="0">
      <p:cViewPr varScale="1">
        <p:scale>
          <a:sx n="73" d="100"/>
          <a:sy n="73" d="100"/>
        </p:scale>
        <p:origin x="1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32A06-FA11-444A-AF0B-B420E1A06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BD8F1-CD28-40C1-8D68-961C8B7FA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BD4DF-8F58-421F-AD87-90080DBB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73BE-36AE-40D8-BDDD-1D2FC11AA4B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26284-6574-4D76-8E49-DFB9D401D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1CAF0-2FA6-46E7-925D-7171D677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A356D-8A3C-4B51-B5A7-28B389796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98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92B6-473D-4285-9F40-02377FA5F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25D9B-19B5-4A8D-B76B-305CFBCFC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DC302-7EE3-488E-8FF2-DDBE52B0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73BE-36AE-40D8-BDDD-1D2FC11AA4B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6AF43-DB68-4FA4-A66A-CCD049EA8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A2F8-562B-433D-B25A-447F5716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A356D-8A3C-4B51-B5A7-28B389796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42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055C8A-F56D-4D29-8F39-A5390677FA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377E5-46B0-4390-A7AC-0BC2FBCA7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27FFC-AE36-416A-B6E3-040F5EF1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73BE-36AE-40D8-BDDD-1D2FC11AA4B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FCAEE-800C-44AB-9A23-F3BAEE303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E1DB7-3E1D-4692-B835-06A90D99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A356D-8A3C-4B51-B5A7-28B389796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83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578D5-3194-4F50-A8AC-556C62C34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A76E7-2488-4469-B6F8-648EC34F9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4A12A-0D47-4BA3-84D6-280D253C5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73BE-36AE-40D8-BDDD-1D2FC11AA4B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456FD-86FF-496B-98AB-8DB2689F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1FB04-239C-408A-9A64-1B85AE7D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A356D-8A3C-4B51-B5A7-28B389796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6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2F3F-3B52-44F9-AAC4-36C92783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22969-7A23-4B68-9F96-FE437E1EA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03E93-2825-4D49-B9AE-5F21359A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73BE-36AE-40D8-BDDD-1D2FC11AA4B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A4BC1-4F1C-406C-8D3D-E7B762ED0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1794F-A7BF-48F2-B1EE-76F4BA5E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A356D-8A3C-4B51-B5A7-28B389796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8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13A64-DB44-4068-9CBB-7A2C588C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E88F4-D4A7-436B-9E25-9464C17AF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062D0-3274-494C-86B6-FB49A4369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A9F08-B06D-455A-9B22-4BF817DCD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73BE-36AE-40D8-BDDD-1D2FC11AA4B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547BB-DB6D-4453-AC13-31E8D67E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75C1B-0DA5-44FF-AA47-3E16409E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A356D-8A3C-4B51-B5A7-28B389796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0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3F709-EFE6-4F23-988C-0065CA8A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DC713-E39C-4FE0-A328-9AF0760BE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F88AA-863C-4A5E-AD6B-D8527CAD6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1C92C3-883E-442F-A0E7-E6EA20844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C26452-1C86-49B6-8C00-DB82D6CFDE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2CD7F8-3282-4E08-8ED5-A91AA13B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73BE-36AE-40D8-BDDD-1D2FC11AA4B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E9E0-412C-46A9-AFF5-BF5F9493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C702C1-DB52-46EE-9195-43B87F433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A356D-8A3C-4B51-B5A7-28B389796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5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871A4-959F-4251-A10C-9B2F7F79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28289A-E143-4817-A4F8-5D773456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73BE-36AE-40D8-BDDD-1D2FC11AA4B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B73C3-0D05-421E-BF92-E557DCCD5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6A5E3-1CB1-4B62-9604-070F6E75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A356D-8A3C-4B51-B5A7-28B389796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05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DFB0E6-369E-4B92-9A85-DD54D3620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73BE-36AE-40D8-BDDD-1D2FC11AA4B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732FB-5ACF-44CC-836B-D73AD49CE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E84E0-6300-4804-AE5A-597C8C50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A356D-8A3C-4B51-B5A7-28B389796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33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7ACF1-8C88-4CF8-B65B-A626CF388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CBFB-8C2E-406C-BF3F-1C55046B9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8C10A-2E7E-4F56-A5AD-65184A402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641316-F686-4F57-BE44-D5F18C9E0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73BE-36AE-40D8-BDDD-1D2FC11AA4B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3A259-9E11-4FE7-9571-3CA966DA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6E50A-C044-4DDF-B372-647FD529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A356D-8A3C-4B51-B5A7-28B389796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84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2317D-E3A4-432D-99C0-A91102F2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967694-C5B5-47C4-8297-AE5F3B81E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F109D-31CC-4AB4-BC83-016F5203F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261E2-4A43-441B-BA9F-72005AFED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73BE-36AE-40D8-BDDD-1D2FC11AA4B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E6DA1-A3A0-4BDC-B3EE-E668BB1B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11063-EC3E-4F40-97C3-CE35AB8C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A356D-8A3C-4B51-B5A7-28B389796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4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C9A524-A911-4CAB-B340-6882213DC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B3D30-3E4C-4B79-9F89-14B2CFC9A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67A57-8E35-495E-8BE7-C974BD87E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D73BE-36AE-40D8-BDDD-1D2FC11AA4B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4C233-9430-492E-B024-3CCAAB851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A8A09-1431-4275-9059-78DC7B1F5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A356D-8A3C-4B51-B5A7-28B389796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38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3B0AD-6840-679A-0187-259907B8E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51974"/>
            <a:ext cx="9144000" cy="1152663"/>
          </a:xfrm>
        </p:spPr>
        <p:txBody>
          <a:bodyPr>
            <a:normAutofit/>
          </a:bodyPr>
          <a:lstStyle/>
          <a:p>
            <a:r>
              <a:rPr lang="en-US" sz="24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ML models to predict client emotions based on facial expressions and audio input in various online meeting platforms.</a:t>
            </a:r>
            <a:b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290650-08D2-F0AD-B791-351030B11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4637"/>
            <a:ext cx="9144000" cy="18533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b="1" dirty="0"/>
              <a:t>Group Members</a:t>
            </a:r>
            <a:endParaRPr lang="en-IN" b="1" dirty="0">
              <a:cs typeface="Calibri"/>
            </a:endParaRPr>
          </a:p>
          <a:p>
            <a:r>
              <a:rPr lang="en-IN" sz="1800" dirty="0"/>
              <a:t>Harsh Trivedi - 0788765</a:t>
            </a:r>
            <a:endParaRPr lang="en-IN" sz="1800" dirty="0">
              <a:cs typeface="Calibri"/>
            </a:endParaRPr>
          </a:p>
          <a:p>
            <a:r>
              <a:rPr lang="en-IN" sz="1800" dirty="0"/>
              <a:t>Kunal Ghaware - 0769182</a:t>
            </a:r>
            <a:endParaRPr lang="en-IN" sz="1800" dirty="0">
              <a:cs typeface="Calibri"/>
            </a:endParaRPr>
          </a:p>
          <a:p>
            <a:r>
              <a:rPr lang="en-IN" sz="1800" dirty="0"/>
              <a:t>Panav Jadhav - 0774109</a:t>
            </a:r>
            <a:endParaRPr lang="en-IN" sz="1800" dirty="0">
              <a:cs typeface="Calibri"/>
            </a:endParaRPr>
          </a:p>
          <a:p>
            <a:r>
              <a:rPr lang="en-IN" sz="1800" dirty="0"/>
              <a:t>Kavita Virk - 0787818</a:t>
            </a:r>
            <a:endParaRPr lang="en-IN" sz="1800" dirty="0">
              <a:cs typeface="Calibri"/>
            </a:endParaRPr>
          </a:p>
        </p:txBody>
      </p:sp>
      <p:pic>
        <p:nvPicPr>
          <p:cNvPr id="1026" name="Picture 2" descr="Facial expressions are tools for social influence, not emotion. | Today's  Research by Fortinberry Murray">
            <a:extLst>
              <a:ext uri="{FF2B5EF4-FFF2-40B4-BE49-F238E27FC236}">
                <a16:creationId xmlns:a16="http://schemas.microsoft.com/office/drawing/2014/main" id="{83983DC7-1DEE-5EDF-0721-C8351B176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398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548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D2175-5D76-9AB5-BBB7-8E39649A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Description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C9789B-35D1-0469-F17C-995B3BDFA3B1}"/>
              </a:ext>
            </a:extLst>
          </p:cNvPr>
          <p:cNvSpPr txBox="1"/>
          <p:nvPr/>
        </p:nvSpPr>
        <p:spPr>
          <a:xfrm>
            <a:off x="2229394" y="1771633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Angry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DEDAD-9A35-B9FE-612A-3BCE9538C5CD}"/>
              </a:ext>
            </a:extLst>
          </p:cNvPr>
          <p:cNvSpPr txBox="1"/>
          <p:nvPr/>
        </p:nvSpPr>
        <p:spPr>
          <a:xfrm>
            <a:off x="9056914" y="1690688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Happy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0C5ADA-87D4-C0B5-C5A9-BFE449F5F2C9}"/>
              </a:ext>
            </a:extLst>
          </p:cNvPr>
          <p:cNvSpPr txBox="1"/>
          <p:nvPr/>
        </p:nvSpPr>
        <p:spPr>
          <a:xfrm>
            <a:off x="5987142" y="4257930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Sad</a:t>
            </a:r>
          </a:p>
        </p:txBody>
      </p:sp>
      <p:pic>
        <p:nvPicPr>
          <p:cNvPr id="15" name="OAF_talk_sad">
            <a:hlinkClick r:id="" action="ppaction://media"/>
            <a:extLst>
              <a:ext uri="{FF2B5EF4-FFF2-40B4-BE49-F238E27FC236}">
                <a16:creationId xmlns:a16="http://schemas.microsoft.com/office/drawing/2014/main" id="{617D2586-D74F-FE5C-5913-269D43109F42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87142" y="4630528"/>
            <a:ext cx="406400" cy="406400"/>
          </a:xfrm>
        </p:spPr>
      </p:pic>
      <p:pic>
        <p:nvPicPr>
          <p:cNvPr id="16" name="OAF_match_happy">
            <a:hlinkClick r:id="" action="ppaction://media"/>
            <a:extLst>
              <a:ext uri="{FF2B5EF4-FFF2-40B4-BE49-F238E27FC236}">
                <a16:creationId xmlns:a16="http://schemas.microsoft.com/office/drawing/2014/main" id="{64C42D18-9717-47DB-4CAC-2EAA578AE4C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45599" y="2140965"/>
            <a:ext cx="406400" cy="406400"/>
          </a:xfrm>
          <a:prstGeom prst="rect">
            <a:avLst/>
          </a:prstGeom>
        </p:spPr>
      </p:pic>
      <p:pic>
        <p:nvPicPr>
          <p:cNvPr id="17" name="OAF_gin_angry">
            <a:hlinkClick r:id="" action="ppaction://media"/>
            <a:extLst>
              <a:ext uri="{FF2B5EF4-FFF2-40B4-BE49-F238E27FC236}">
                <a16:creationId xmlns:a16="http://schemas.microsoft.com/office/drawing/2014/main" id="{EA7F2D1D-8940-2FF4-E1EF-A88819BC5D4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18079" y="222191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3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6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7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2B5E-5E78-B0DF-AF17-C2464DDDC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Methods (Pipeline)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62DD631-5B59-63F8-8B40-29F7122F35A5}"/>
              </a:ext>
            </a:extLst>
          </p:cNvPr>
          <p:cNvSpPr/>
          <p:nvPr/>
        </p:nvSpPr>
        <p:spPr>
          <a:xfrm>
            <a:off x="7537749" y="5377863"/>
            <a:ext cx="3088787" cy="6697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Finalizing the best model that meets our problem statement</a:t>
            </a:r>
            <a:endParaRPr lang="en-IN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A378A20-9175-65CB-4E49-4014050521C8}"/>
              </a:ext>
            </a:extLst>
          </p:cNvPr>
          <p:cNvSpPr/>
          <p:nvPr/>
        </p:nvSpPr>
        <p:spPr>
          <a:xfrm>
            <a:off x="7892527" y="4256769"/>
            <a:ext cx="2379229" cy="5256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Saving the models that we have trained</a:t>
            </a:r>
            <a:endParaRPr lang="en-IN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FB932F5-F75E-561D-8C89-A6D964296851}"/>
              </a:ext>
            </a:extLst>
          </p:cNvPr>
          <p:cNvSpPr/>
          <p:nvPr/>
        </p:nvSpPr>
        <p:spPr>
          <a:xfrm>
            <a:off x="7119993" y="3148247"/>
            <a:ext cx="3924300" cy="5256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Creating API to deploy the trained models on the website</a:t>
            </a:r>
            <a:endParaRPr lang="en-IN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02D1434-9084-7D38-5155-D8210BD5260A}"/>
              </a:ext>
            </a:extLst>
          </p:cNvPr>
          <p:cNvSpPr/>
          <p:nvPr/>
        </p:nvSpPr>
        <p:spPr>
          <a:xfrm>
            <a:off x="7119995" y="2034687"/>
            <a:ext cx="3924300" cy="5256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Deploying the model API on the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WebPage</a:t>
            </a:r>
            <a:endParaRPr lang="en-IN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973DCECA-4E67-5EEC-B352-12FE708B4705}"/>
              </a:ext>
            </a:extLst>
          </p:cNvPr>
          <p:cNvSpPr/>
          <p:nvPr/>
        </p:nvSpPr>
        <p:spPr>
          <a:xfrm>
            <a:off x="2689587" y="2077106"/>
            <a:ext cx="269965" cy="5879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20B34AE9-D0D4-0305-93C0-C30CE4BDB316}"/>
              </a:ext>
            </a:extLst>
          </p:cNvPr>
          <p:cNvSpPr/>
          <p:nvPr/>
        </p:nvSpPr>
        <p:spPr>
          <a:xfrm>
            <a:off x="2689587" y="3179987"/>
            <a:ext cx="269965" cy="5879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D70F5361-6A0A-64E6-3947-13CA5776D2DA}"/>
              </a:ext>
            </a:extLst>
          </p:cNvPr>
          <p:cNvSpPr/>
          <p:nvPr/>
        </p:nvSpPr>
        <p:spPr>
          <a:xfrm>
            <a:off x="2689586" y="4293547"/>
            <a:ext cx="269965" cy="5879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0CD565EF-9937-7F90-4BCA-1EEF7F10EDE5}"/>
              </a:ext>
            </a:extLst>
          </p:cNvPr>
          <p:cNvSpPr/>
          <p:nvPr/>
        </p:nvSpPr>
        <p:spPr>
          <a:xfrm rot="10800000">
            <a:off x="8947162" y="4789947"/>
            <a:ext cx="269965" cy="5879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000F225F-D8FF-688D-31C5-CEC5568F2BA4}"/>
              </a:ext>
            </a:extLst>
          </p:cNvPr>
          <p:cNvSpPr/>
          <p:nvPr/>
        </p:nvSpPr>
        <p:spPr>
          <a:xfrm rot="10800000">
            <a:off x="8947161" y="3668851"/>
            <a:ext cx="269965" cy="5879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C69C1800-F54A-57A8-1A40-2191BFC45116}"/>
              </a:ext>
            </a:extLst>
          </p:cNvPr>
          <p:cNvSpPr/>
          <p:nvPr/>
        </p:nvSpPr>
        <p:spPr>
          <a:xfrm rot="10800000">
            <a:off x="8947161" y="2556561"/>
            <a:ext cx="269965" cy="5879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5C54CA0-A522-042C-599B-1894F44282E3}"/>
              </a:ext>
            </a:extLst>
          </p:cNvPr>
          <p:cNvSpPr/>
          <p:nvPr/>
        </p:nvSpPr>
        <p:spPr>
          <a:xfrm>
            <a:off x="838200" y="2034688"/>
            <a:ext cx="3995057" cy="5256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Analyzing and studying the alpha version model and results</a:t>
            </a:r>
            <a:endParaRPr lang="en-IN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E098954-1693-96B9-1E7F-AE8E28056867}"/>
              </a:ext>
            </a:extLst>
          </p:cNvPr>
          <p:cNvSpPr/>
          <p:nvPr/>
        </p:nvSpPr>
        <p:spPr>
          <a:xfrm>
            <a:off x="463641" y="3150745"/>
            <a:ext cx="4733290" cy="5256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Finding out scope of improvement of the model finalized in alpha version</a:t>
            </a:r>
            <a:endParaRPr lang="en-IN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E732F16-2A8B-E2E3-AEA4-CEA83F3CD40A}"/>
              </a:ext>
            </a:extLst>
          </p:cNvPr>
          <p:cNvSpPr/>
          <p:nvPr/>
        </p:nvSpPr>
        <p:spPr>
          <a:xfrm>
            <a:off x="1242604" y="4264305"/>
            <a:ext cx="3163934" cy="5256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Gathering dataset required for training our model</a:t>
            </a:r>
            <a:endParaRPr lang="en-IN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37ABA40-5052-9255-3831-82D7732140A2}"/>
              </a:ext>
            </a:extLst>
          </p:cNvPr>
          <p:cNvSpPr/>
          <p:nvPr/>
        </p:nvSpPr>
        <p:spPr>
          <a:xfrm>
            <a:off x="151221" y="5377865"/>
            <a:ext cx="5346700" cy="669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Running different models to see which model fits the best for our problem statement</a:t>
            </a:r>
            <a:endParaRPr lang="en-IN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37F4F6CE-1105-53BF-D8C8-A4240E7E1A32}"/>
              </a:ext>
            </a:extLst>
          </p:cNvPr>
          <p:cNvSpPr/>
          <p:nvPr/>
        </p:nvSpPr>
        <p:spPr>
          <a:xfrm>
            <a:off x="2689588" y="2573507"/>
            <a:ext cx="269965" cy="5879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958583D4-87F1-A793-FF2B-621E6B799A84}"/>
              </a:ext>
            </a:extLst>
          </p:cNvPr>
          <p:cNvSpPr/>
          <p:nvPr/>
        </p:nvSpPr>
        <p:spPr>
          <a:xfrm>
            <a:off x="2689588" y="3676388"/>
            <a:ext cx="269965" cy="5879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EAF969F2-31FF-4F96-4A22-AD82163A3A0E}"/>
              </a:ext>
            </a:extLst>
          </p:cNvPr>
          <p:cNvSpPr/>
          <p:nvPr/>
        </p:nvSpPr>
        <p:spPr>
          <a:xfrm>
            <a:off x="2689587" y="4789948"/>
            <a:ext cx="269965" cy="5879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FA69A95D-0137-D330-0EF8-94043EE9D56A}"/>
              </a:ext>
            </a:extLst>
          </p:cNvPr>
          <p:cNvSpPr/>
          <p:nvPr/>
        </p:nvSpPr>
        <p:spPr>
          <a:xfrm rot="16200000">
            <a:off x="6476664" y="5212380"/>
            <a:ext cx="239386" cy="1000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269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DFE5-BCF5-5CF0-973F-C0344C1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0864"/>
          </a:xfrm>
        </p:spPr>
        <p:txBody>
          <a:bodyPr/>
          <a:lstStyle/>
          <a:p>
            <a:r>
              <a:rPr lang="en-IN" dirty="0">
                <a:ea typeface="Calibri Light"/>
                <a:cs typeface="Calibri Light"/>
              </a:rPr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4053B-B08C-FF9D-39A7-B5704610A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4366"/>
            <a:ext cx="10515600" cy="49925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1800" dirty="0"/>
              <a:t>Models tested for Video – </a:t>
            </a:r>
            <a:r>
              <a:rPr lang="en-IN" sz="1800" dirty="0" err="1"/>
              <a:t>MobileNet</a:t>
            </a:r>
            <a:r>
              <a:rPr lang="en-IN" sz="1800" dirty="0"/>
              <a:t>, VGG16, </a:t>
            </a:r>
            <a:r>
              <a:rPr lang="en-IN" sz="1800" dirty="0" err="1"/>
              <a:t>AlexNet</a:t>
            </a:r>
            <a:r>
              <a:rPr lang="en-IN" sz="1800" dirty="0"/>
              <a:t>, CNN, VGG16 using ImageNet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sz="1600" dirty="0"/>
          </a:p>
          <a:p>
            <a:endParaRPr lang="en-IN" sz="1600" dirty="0"/>
          </a:p>
          <a:p>
            <a:r>
              <a:rPr lang="en-IN" sz="1600" dirty="0"/>
              <a:t>Model tested for Audio – LSTM and CNN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C798293-A817-7D90-AFC1-BA134436B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13327"/>
              </p:ext>
            </p:extLst>
          </p:nvPr>
        </p:nvGraphicFramePr>
        <p:xfrm>
          <a:off x="1348032" y="1649393"/>
          <a:ext cx="4164493" cy="25655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26271">
                  <a:extLst>
                    <a:ext uri="{9D8B030D-6E8A-4147-A177-3AD203B41FA5}">
                      <a16:colId xmlns:a16="http://schemas.microsoft.com/office/drawing/2014/main" val="756345611"/>
                    </a:ext>
                  </a:extLst>
                </a:gridCol>
                <a:gridCol w="1738222">
                  <a:extLst>
                    <a:ext uri="{9D8B030D-6E8A-4147-A177-3AD203B41FA5}">
                      <a16:colId xmlns:a16="http://schemas.microsoft.com/office/drawing/2014/main" val="1111562564"/>
                    </a:ext>
                  </a:extLst>
                </a:gridCol>
              </a:tblGrid>
              <a:tr h="42759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Models tested 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Accuracy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507735"/>
                  </a:ext>
                </a:extLst>
              </a:tr>
              <a:tr h="42759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err="1">
                          <a:effectLst/>
                        </a:rPr>
                        <a:t>MobileNet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50308"/>
                  </a:ext>
                </a:extLst>
              </a:tr>
              <a:tr h="42759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AlexNet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52.91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183677"/>
                  </a:ext>
                </a:extLst>
              </a:tr>
              <a:tr h="42759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VGG16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61.43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924152"/>
                  </a:ext>
                </a:extLst>
              </a:tr>
              <a:tr h="42759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CNN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43.91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402162"/>
                  </a:ext>
                </a:extLst>
              </a:tr>
              <a:tr h="42759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VGG16 using ImageNet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76.34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46476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9BA0F2-C7D3-A5A9-D5E5-7B5360DEA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323202"/>
              </p:ext>
            </p:extLst>
          </p:nvPr>
        </p:nvGraphicFramePr>
        <p:xfrm>
          <a:off x="1348031" y="4623861"/>
          <a:ext cx="4164493" cy="16314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0463">
                  <a:extLst>
                    <a:ext uri="{9D8B030D-6E8A-4147-A177-3AD203B41FA5}">
                      <a16:colId xmlns:a16="http://schemas.microsoft.com/office/drawing/2014/main" val="1181380177"/>
                    </a:ext>
                  </a:extLst>
                </a:gridCol>
                <a:gridCol w="1694030">
                  <a:extLst>
                    <a:ext uri="{9D8B030D-6E8A-4147-A177-3AD203B41FA5}">
                      <a16:colId xmlns:a16="http://schemas.microsoft.com/office/drawing/2014/main" val="155903291"/>
                    </a:ext>
                  </a:extLst>
                </a:gridCol>
              </a:tblGrid>
              <a:tr h="5438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Models tested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Accuracy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658054"/>
                  </a:ext>
                </a:extLst>
              </a:tr>
              <a:tr h="5438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LSTM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170884"/>
                  </a:ext>
                </a:extLst>
              </a:tr>
              <a:tr h="5438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CNN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81.91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2880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417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56894-4C2D-0C96-AD4A-A2A51306A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9"/>
            <a:ext cx="10515600" cy="1325563"/>
          </a:xfrm>
        </p:spPr>
        <p:txBody>
          <a:bodyPr/>
          <a:lstStyle/>
          <a:p>
            <a:r>
              <a:rPr lang="en-IN" dirty="0"/>
              <a:t>Results(Video Model)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E2D675-F687-6AB6-41E8-60B22A30E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8241"/>
            <a:ext cx="10204269" cy="5692910"/>
          </a:xfrm>
        </p:spPr>
      </p:pic>
    </p:spTree>
    <p:extLst>
      <p:ext uri="{BB962C8B-B14F-4D97-AF65-F5344CB8AC3E}">
        <p14:creationId xmlns:p14="http://schemas.microsoft.com/office/powerpoint/2010/main" val="3661905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91239-3743-52C4-3CFF-3C25077D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(Video Model)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AB45134-9783-36E8-02E1-4273A584C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26"/>
          <a:stretch/>
        </p:blipFill>
        <p:spPr bwMode="auto">
          <a:xfrm>
            <a:off x="3918857" y="1446213"/>
            <a:ext cx="7977052" cy="511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A13043-0489-71A7-58EC-70659BEC38F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1416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Accuracy – 85.71%</a:t>
            </a:r>
          </a:p>
          <a:p>
            <a:r>
              <a:rPr lang="en-IN" dirty="0"/>
              <a:t>Precision – 73.53%</a:t>
            </a:r>
          </a:p>
          <a:p>
            <a:r>
              <a:rPr lang="en-IN" dirty="0"/>
              <a:t>Recall – 71.63%</a:t>
            </a:r>
          </a:p>
          <a:p>
            <a:r>
              <a:rPr lang="en-IN" dirty="0"/>
              <a:t>F1 Score – 81.94%</a:t>
            </a:r>
          </a:p>
          <a:p>
            <a:r>
              <a:rPr lang="en-IN" dirty="0"/>
              <a:t>AUC – 57.87%</a:t>
            </a:r>
          </a:p>
        </p:txBody>
      </p:sp>
    </p:spTree>
    <p:extLst>
      <p:ext uri="{BB962C8B-B14F-4D97-AF65-F5344CB8AC3E}">
        <p14:creationId xmlns:p14="http://schemas.microsoft.com/office/powerpoint/2010/main" val="2336657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3C46-C9A0-C4CE-1B1F-9F61103E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(Video Model)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6F6594-A4E4-27E3-5E24-544ADB2BA55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1416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Angry – 28.72%</a:t>
            </a:r>
          </a:p>
          <a:p>
            <a:r>
              <a:rPr lang="en-IN" dirty="0"/>
              <a:t>Disgust – 47.50%</a:t>
            </a:r>
          </a:p>
          <a:p>
            <a:r>
              <a:rPr lang="en-IN" dirty="0"/>
              <a:t>Fear – 51.56%</a:t>
            </a:r>
          </a:p>
          <a:p>
            <a:r>
              <a:rPr lang="en-IN" dirty="0"/>
              <a:t>Happy – 84.32%</a:t>
            </a:r>
          </a:p>
          <a:p>
            <a:r>
              <a:rPr lang="en-IN" dirty="0"/>
              <a:t>Neutral – 32.42% </a:t>
            </a:r>
          </a:p>
          <a:p>
            <a:r>
              <a:rPr lang="en-IN" dirty="0"/>
              <a:t>Sad – 55.31%</a:t>
            </a:r>
          </a:p>
          <a:p>
            <a:r>
              <a:rPr lang="en-IN" dirty="0"/>
              <a:t>Surprise – 75.15S%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41AA0-BF9E-6EEC-2018-99AA8A5EE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14" y="1690688"/>
            <a:ext cx="6676586" cy="44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79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2C71-A051-26B5-25EE-2EB65AD0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Sensitivity of the video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29FBF-9626-6228-F003-EAB74563EA5B}"/>
              </a:ext>
            </a:extLst>
          </p:cNvPr>
          <p:cNvSpPr txBox="1"/>
          <p:nvPr/>
        </p:nvSpPr>
        <p:spPr>
          <a:xfrm>
            <a:off x="2113570" y="6015343"/>
            <a:ext cx="256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Angry Emotion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EEFA6-F25C-F992-04E8-C52FD8A094FE}"/>
              </a:ext>
            </a:extLst>
          </p:cNvPr>
          <p:cNvSpPr txBox="1"/>
          <p:nvPr/>
        </p:nvSpPr>
        <p:spPr>
          <a:xfrm>
            <a:off x="8104633" y="5986937"/>
            <a:ext cx="266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Disgust Emotion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848393-C0D5-01E8-C297-CB4A642F6E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r="36300"/>
          <a:stretch/>
        </p:blipFill>
        <p:spPr>
          <a:xfrm>
            <a:off x="838200" y="1705928"/>
            <a:ext cx="5510349" cy="38242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040E4C-F169-DC44-947F-E038A744AC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" r="35158"/>
          <a:stretch/>
        </p:blipFill>
        <p:spPr>
          <a:xfrm>
            <a:off x="6508799" y="1690688"/>
            <a:ext cx="5683201" cy="382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60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2C71-A051-26B5-25EE-2EB65AD0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Sensitivity of the video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29FBF-9626-6228-F003-EAB74563EA5B}"/>
              </a:ext>
            </a:extLst>
          </p:cNvPr>
          <p:cNvSpPr txBox="1"/>
          <p:nvPr/>
        </p:nvSpPr>
        <p:spPr>
          <a:xfrm>
            <a:off x="2287742" y="6003420"/>
            <a:ext cx="241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Fear Emotion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EEFA6-F25C-F992-04E8-C52FD8A094FE}"/>
              </a:ext>
            </a:extLst>
          </p:cNvPr>
          <p:cNvSpPr txBox="1"/>
          <p:nvPr/>
        </p:nvSpPr>
        <p:spPr>
          <a:xfrm>
            <a:off x="6702552" y="6003420"/>
            <a:ext cx="511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Happy Emotion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14A34-9D1C-6226-7FA0-85B0815055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r="35920"/>
          <a:stretch/>
        </p:blipFill>
        <p:spPr>
          <a:xfrm>
            <a:off x="125867" y="1621019"/>
            <a:ext cx="5865632" cy="3824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A2300D-8726-F0AD-8981-800697C77D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r="35920"/>
          <a:stretch/>
        </p:blipFill>
        <p:spPr>
          <a:xfrm>
            <a:off x="6200503" y="1621018"/>
            <a:ext cx="5865633" cy="382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0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2C71-A051-26B5-25EE-2EB65AD0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Sensitivity of the video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29FBF-9626-6228-F003-EAB74563EA5B}"/>
              </a:ext>
            </a:extLst>
          </p:cNvPr>
          <p:cNvSpPr txBox="1"/>
          <p:nvPr/>
        </p:nvSpPr>
        <p:spPr>
          <a:xfrm>
            <a:off x="676655" y="6003420"/>
            <a:ext cx="23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Sad Emotion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EEFA6-F25C-F992-04E8-C52FD8A094FE}"/>
              </a:ext>
            </a:extLst>
          </p:cNvPr>
          <p:cNvSpPr txBox="1"/>
          <p:nvPr/>
        </p:nvSpPr>
        <p:spPr>
          <a:xfrm>
            <a:off x="8255726" y="6003420"/>
            <a:ext cx="318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Surprise Emotion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15461-BACC-6A16-3C4D-BD41F0E9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3" r="35824"/>
          <a:stretch/>
        </p:blipFill>
        <p:spPr>
          <a:xfrm>
            <a:off x="221660" y="1690688"/>
            <a:ext cx="5874340" cy="3886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BC1C88-4FB1-BBF1-7D24-1F3ADF9BAB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3" r="35824"/>
          <a:stretch/>
        </p:blipFill>
        <p:spPr>
          <a:xfrm>
            <a:off x="6317659" y="1628503"/>
            <a:ext cx="5874341" cy="38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07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2A01D-058E-81AA-8745-AFEC3CDE8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01"/>
            <a:ext cx="10515600" cy="1325563"/>
          </a:xfrm>
        </p:spPr>
        <p:txBody>
          <a:bodyPr/>
          <a:lstStyle/>
          <a:p>
            <a:r>
              <a:rPr lang="en-IN" dirty="0"/>
              <a:t>Specificity of Video model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AABEFB-4E78-33CB-46D1-73082570D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589" y="966016"/>
            <a:ext cx="7950925" cy="585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589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8F5E-DFF9-CA65-6BEF-62B1BAFF80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6E51A-F051-6231-2879-8C1CBB3DCF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2B43346-39D4-3B20-59A2-37F39646C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1" y="0"/>
            <a:ext cx="12207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77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56894-4C2D-0C96-AD4A-A2A51306A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9"/>
            <a:ext cx="10515600" cy="1325563"/>
          </a:xfrm>
        </p:spPr>
        <p:txBody>
          <a:bodyPr/>
          <a:lstStyle/>
          <a:p>
            <a:r>
              <a:rPr lang="en-IN" dirty="0"/>
              <a:t>Results(Audio Model)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7B1BBC-2E68-5D44-A83F-3EFE64CEA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26" y="1114697"/>
            <a:ext cx="8847908" cy="5468983"/>
          </a:xfrm>
        </p:spPr>
      </p:pic>
    </p:spTree>
    <p:extLst>
      <p:ext uri="{BB962C8B-B14F-4D97-AF65-F5344CB8AC3E}">
        <p14:creationId xmlns:p14="http://schemas.microsoft.com/office/powerpoint/2010/main" val="3213872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7F2A2-558B-616C-9A27-31669D47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(Audio Model)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3533A0-97E0-FE84-C991-F21C63B3690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1416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Accuracy – 81.91%</a:t>
            </a:r>
          </a:p>
          <a:p>
            <a:r>
              <a:rPr lang="en-IN" dirty="0"/>
              <a:t>Precision – 81.63%</a:t>
            </a:r>
          </a:p>
          <a:p>
            <a:r>
              <a:rPr lang="en-IN" dirty="0"/>
              <a:t>Recall – 82.51%</a:t>
            </a:r>
          </a:p>
          <a:p>
            <a:r>
              <a:rPr lang="en-IN" dirty="0"/>
              <a:t>F1 Score – 82.49%</a:t>
            </a:r>
          </a:p>
          <a:p>
            <a:r>
              <a:rPr lang="en-IN" dirty="0"/>
              <a:t>AUC – 81.08%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FD965-27FB-8A2F-8DBF-FD1FACB3C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52" y="1384662"/>
            <a:ext cx="7967577" cy="528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4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114B-F362-A7E5-94BE-DD74CD031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(Audio Model – Accuracy Chart </a:t>
            </a:r>
            <a:r>
              <a:rPr lang="en-IN" dirty="0" err="1"/>
              <a:t>w.r.t.</a:t>
            </a:r>
            <a:r>
              <a:rPr lang="en-IN" dirty="0"/>
              <a:t> every class)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7E11B3-4960-F170-D56D-443AC3FDE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1593668"/>
            <a:ext cx="7011102" cy="472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A5B066-305B-2407-7256-37C6A598B68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1416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Angry – 83.33%</a:t>
            </a:r>
          </a:p>
          <a:p>
            <a:r>
              <a:rPr lang="en-IN" dirty="0"/>
              <a:t>Disgust – 89.72%</a:t>
            </a:r>
          </a:p>
          <a:p>
            <a:r>
              <a:rPr lang="en-IN" dirty="0"/>
              <a:t>Fear – 85.04%</a:t>
            </a:r>
          </a:p>
          <a:p>
            <a:r>
              <a:rPr lang="en-IN" dirty="0"/>
              <a:t>Happy – 80.33%</a:t>
            </a:r>
          </a:p>
          <a:p>
            <a:r>
              <a:rPr lang="en-IN" dirty="0"/>
              <a:t>Neutral – 83.03% </a:t>
            </a:r>
          </a:p>
          <a:p>
            <a:r>
              <a:rPr lang="en-IN" dirty="0"/>
              <a:t>Sad – 77.42%</a:t>
            </a:r>
          </a:p>
          <a:p>
            <a:r>
              <a:rPr lang="en-IN" dirty="0"/>
              <a:t>Surprise – 75.00%</a:t>
            </a:r>
          </a:p>
        </p:txBody>
      </p:sp>
    </p:spTree>
    <p:extLst>
      <p:ext uri="{BB962C8B-B14F-4D97-AF65-F5344CB8AC3E}">
        <p14:creationId xmlns:p14="http://schemas.microsoft.com/office/powerpoint/2010/main" val="1352747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2C71-A051-26B5-25EE-2EB65AD0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Sensitivity of the audio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29FBF-9626-6228-F003-EAB74563EA5B}"/>
              </a:ext>
            </a:extLst>
          </p:cNvPr>
          <p:cNvSpPr txBox="1"/>
          <p:nvPr/>
        </p:nvSpPr>
        <p:spPr>
          <a:xfrm>
            <a:off x="2113570" y="6015343"/>
            <a:ext cx="256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Angry Emotion – 81.01 %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EEFA6-F25C-F992-04E8-C52FD8A094FE}"/>
              </a:ext>
            </a:extLst>
          </p:cNvPr>
          <p:cNvSpPr txBox="1"/>
          <p:nvPr/>
        </p:nvSpPr>
        <p:spPr>
          <a:xfrm>
            <a:off x="8104633" y="5986937"/>
            <a:ext cx="266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Disgust Emotion – 87.23 %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C7E9FA-E9C2-F8CC-07CE-CF6C0D99B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4" r="38342"/>
          <a:stretch/>
        </p:blipFill>
        <p:spPr>
          <a:xfrm>
            <a:off x="543170" y="1854926"/>
            <a:ext cx="5250452" cy="3761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96AB56-50F2-11F1-A928-A822BFD55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380" y="1791652"/>
            <a:ext cx="52959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79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2C71-A051-26B5-25EE-2EB65AD0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Sensitivity of the audio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29FBF-9626-6228-F003-EAB74563EA5B}"/>
              </a:ext>
            </a:extLst>
          </p:cNvPr>
          <p:cNvSpPr txBox="1"/>
          <p:nvPr/>
        </p:nvSpPr>
        <p:spPr>
          <a:xfrm>
            <a:off x="2287742" y="6003420"/>
            <a:ext cx="241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Fear Emotion – 75.97 %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EEFA6-F25C-F992-04E8-C52FD8A094FE}"/>
              </a:ext>
            </a:extLst>
          </p:cNvPr>
          <p:cNvSpPr txBox="1"/>
          <p:nvPr/>
        </p:nvSpPr>
        <p:spPr>
          <a:xfrm>
            <a:off x="6702552" y="6003420"/>
            <a:ext cx="511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Happy Emotion – 79.52 %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C0375-DA25-9786-E075-256F16D0F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1821316"/>
            <a:ext cx="5334000" cy="3762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A4BF1-CBC6-2A35-B5A5-7249F97C2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486" y="1821315"/>
            <a:ext cx="5719627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28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2C71-A051-26B5-25EE-2EB65AD0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Sensitivity of the audio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29FBF-9626-6228-F003-EAB74563EA5B}"/>
              </a:ext>
            </a:extLst>
          </p:cNvPr>
          <p:cNvSpPr txBox="1"/>
          <p:nvPr/>
        </p:nvSpPr>
        <p:spPr>
          <a:xfrm>
            <a:off x="676655" y="6003420"/>
            <a:ext cx="23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Sad Emotion – 83.81 %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EEFA6-F25C-F992-04E8-C52FD8A094FE}"/>
              </a:ext>
            </a:extLst>
          </p:cNvPr>
          <p:cNvSpPr txBox="1"/>
          <p:nvPr/>
        </p:nvSpPr>
        <p:spPr>
          <a:xfrm>
            <a:off x="8630194" y="6003420"/>
            <a:ext cx="318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Surprise Emotion – 77.39 %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4FB85-B033-EA53-805E-DF4F4CD51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1882277"/>
            <a:ext cx="5419344" cy="3762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0E3DD-47C4-E811-14EC-07751B946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607" y="1882276"/>
            <a:ext cx="5445306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94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2A01D-058E-81AA-8745-AFEC3CDE8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01"/>
            <a:ext cx="10515600" cy="1325563"/>
          </a:xfrm>
        </p:spPr>
        <p:txBody>
          <a:bodyPr/>
          <a:lstStyle/>
          <a:p>
            <a:r>
              <a:rPr lang="en-IN" dirty="0"/>
              <a:t>Specificity of Audio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F9296-7AD8-6ACC-717A-4BE51FD2A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1" y="1361864"/>
            <a:ext cx="8464731" cy="5496136"/>
          </a:xfrm>
        </p:spPr>
      </p:pic>
    </p:spTree>
    <p:extLst>
      <p:ext uri="{BB962C8B-B14F-4D97-AF65-F5344CB8AC3E}">
        <p14:creationId xmlns:p14="http://schemas.microsoft.com/office/powerpoint/2010/main" val="2335957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8A8E-E5DA-4659-8F54-8D7998041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(API)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DAED2-2F55-4B02-A1AB-561932CFF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Restful API using Flask</a:t>
            </a:r>
          </a:p>
          <a:p>
            <a:r>
              <a:rPr lang="en-US" dirty="0"/>
              <a:t>Called both the models in the same API and performed emotion prediction on both the Facial Expressions and Voice Input.</a:t>
            </a:r>
          </a:p>
          <a:p>
            <a:r>
              <a:rPr lang="en-US" dirty="0"/>
              <a:t>Deploying the API on </a:t>
            </a:r>
            <a:r>
              <a:rPr lang="en-US" dirty="0" err="1"/>
              <a:t>CogniXR’s</a:t>
            </a:r>
            <a:r>
              <a:rPr lang="en-US" dirty="0"/>
              <a:t> Website.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593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212A-3235-4D1A-A06F-9F05111FE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17A53-E920-4586-A5B1-BA6F7DE3C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past few week, we have analyzed alpha models and made some changes to the alpha models so that we can get better accuracy than their model.</a:t>
            </a:r>
          </a:p>
          <a:p>
            <a:r>
              <a:rPr lang="en-US" dirty="0"/>
              <a:t>We have then changed working of the audio model from just predicting emotion from English language to predicting emotions from Multiple languages (Arabic, Urdu, English, German, Italian).</a:t>
            </a:r>
          </a:p>
          <a:p>
            <a:r>
              <a:rPr lang="en-US" dirty="0"/>
              <a:t>We have then created a API to deployed the models that we have trained on the Webpage that can be then used by </a:t>
            </a:r>
            <a:r>
              <a:rPr lang="en-US" dirty="0" err="1"/>
              <a:t>CogniXR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5492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5E2B-1083-4130-ABCB-B8EA66958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76F69-CB1C-45C2-BB6A-1D62CC0C6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therapy session prediction.</a:t>
            </a:r>
          </a:p>
          <a:p>
            <a:r>
              <a:rPr lang="en-US" dirty="0"/>
              <a:t>Collecting more multilingual audio data and training the audio model on the same.</a:t>
            </a:r>
          </a:p>
        </p:txBody>
      </p:sp>
    </p:spTree>
    <p:extLst>
      <p:ext uri="{BB962C8B-B14F-4D97-AF65-F5344CB8AC3E}">
        <p14:creationId xmlns:p14="http://schemas.microsoft.com/office/powerpoint/2010/main" val="607776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6AF5E-709E-BC3B-26BB-9EF2A54EF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2A6FBB-D602-AAA8-13E0-5F66C9294E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9AC8C3B-8201-A1D0-6968-FB844515C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95" y="628073"/>
            <a:ext cx="10734810" cy="565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71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4DF9-EC6F-409B-AAFA-215CB5300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09" y="391886"/>
            <a:ext cx="1861457" cy="688612"/>
          </a:xfrm>
        </p:spPr>
        <p:txBody>
          <a:bodyPr>
            <a:normAutofit fontScale="90000"/>
          </a:bodyPr>
          <a:lstStyle/>
          <a:p>
            <a:r>
              <a:rPr lang="en-US" dirty="0"/>
              <a:t>Demo</a:t>
            </a:r>
          </a:p>
        </p:txBody>
      </p:sp>
      <p:pic>
        <p:nvPicPr>
          <p:cNvPr id="3" name="DemoVideo">
            <a:hlinkClick r:id="" action="ppaction://media"/>
            <a:extLst>
              <a:ext uri="{FF2B5EF4-FFF2-40B4-BE49-F238E27FC236}">
                <a16:creationId xmlns:a16="http://schemas.microsoft.com/office/drawing/2014/main" id="{672FDC81-2D2A-1F8A-4C44-7956D857A9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18903"/>
            <a:ext cx="12192000" cy="5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582B7-BA4B-DD70-0FCB-BB9D13867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675" y="1845582"/>
            <a:ext cx="3474718" cy="1325563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9C549-F387-DBFB-5A2C-87F501AB4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270" y="3429000"/>
            <a:ext cx="4369527" cy="11843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0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286070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4C826-9908-7E60-6E69-5A4624D0D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D08A1-1CC8-8326-BFB1-9A6FC6937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Reasons that motivated us for doing this study</a:t>
            </a:r>
            <a:endParaRPr lang="en-IN" dirty="0"/>
          </a:p>
          <a:p>
            <a:pPr lvl="1"/>
            <a:r>
              <a:rPr lang="en-IN" dirty="0"/>
              <a:t>New Field of exploration.</a:t>
            </a:r>
          </a:p>
          <a:p>
            <a:pPr lvl="1"/>
            <a:r>
              <a:rPr lang="en-IN" dirty="0"/>
              <a:t>Solving Real-World Problem.</a:t>
            </a:r>
          </a:p>
          <a:p>
            <a:r>
              <a:rPr lang="en-IN" dirty="0"/>
              <a:t>What was the problem</a:t>
            </a:r>
          </a:p>
          <a:p>
            <a:pPr lvl="1"/>
            <a:r>
              <a:rPr lang="en-IN" dirty="0"/>
              <a:t>Therapist should get an overview of the session that they had with the client and verify weather or not they are reading the clients emotions correctly.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3331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CBDC-3740-1F53-7950-396192E9D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84956-1AF1-BCAA-639E-11FFFC5E6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Existing audio and video model (Alpha Model).</a:t>
            </a:r>
          </a:p>
          <a:p>
            <a:r>
              <a:rPr lang="en-IN" dirty="0"/>
              <a:t>VGG16 for Video Emotion Classification Model.</a:t>
            </a:r>
          </a:p>
          <a:p>
            <a:pPr lvl="1"/>
            <a:r>
              <a:rPr lang="en-IN" dirty="0"/>
              <a:t>Training Accuracy – 94.45%</a:t>
            </a:r>
          </a:p>
          <a:p>
            <a:pPr lvl="1"/>
            <a:r>
              <a:rPr lang="en-IN" dirty="0"/>
              <a:t>Test Accuracy – 63.61%</a:t>
            </a:r>
          </a:p>
          <a:p>
            <a:pPr lvl="1"/>
            <a:r>
              <a:rPr lang="en-IN" dirty="0"/>
              <a:t>Dataset size – 7254 images (JPEG)</a:t>
            </a:r>
          </a:p>
          <a:p>
            <a:r>
              <a:rPr lang="en-IN" dirty="0"/>
              <a:t>LSTM for Audio Emotion Classification Model.</a:t>
            </a:r>
          </a:p>
          <a:p>
            <a:pPr lvl="1"/>
            <a:r>
              <a:rPr lang="en-IN" dirty="0"/>
              <a:t>Training Accuracy – 96.62%</a:t>
            </a:r>
          </a:p>
          <a:p>
            <a:pPr lvl="1"/>
            <a:r>
              <a:rPr lang="en-IN" dirty="0"/>
              <a:t>Test Accuracy – 76.82%</a:t>
            </a:r>
          </a:p>
          <a:p>
            <a:pPr lvl="1"/>
            <a:r>
              <a:rPr lang="en-IN" dirty="0"/>
              <a:t>Dataset size – 2446 audio files (WAV)</a:t>
            </a:r>
          </a:p>
          <a:p>
            <a:r>
              <a:rPr lang="en-IN" dirty="0"/>
              <a:t>Web Application </a:t>
            </a:r>
          </a:p>
        </p:txBody>
      </p:sp>
    </p:spTree>
    <p:extLst>
      <p:ext uri="{BB962C8B-B14F-4D97-AF65-F5344CB8AC3E}">
        <p14:creationId xmlns:p14="http://schemas.microsoft.com/office/powerpoint/2010/main" val="3990403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1CFC-79D2-411D-B100-0F6DF5AA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D4B85-D0A7-4DF3-BDEA-58BC917B2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Predicting emotions of the client from facial expressions and speech input.</a:t>
            </a:r>
            <a:endParaRPr lang="en-US" dirty="0"/>
          </a:p>
          <a:p>
            <a:r>
              <a:rPr lang="en-IN" dirty="0"/>
              <a:t>Deploy the model on the Web Page of an existing website using API to support end to end analysis.</a:t>
            </a:r>
            <a:endParaRPr lang="en-IN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7682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7D48-F87B-61CC-AB8D-738AC6B21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FBEC0-05AB-D58F-8882-2145410A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226"/>
            <a:ext cx="4987565" cy="5019773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FER – 2013 (Kaggle)</a:t>
            </a:r>
          </a:p>
          <a:p>
            <a:r>
              <a:rPr lang="en-IN" dirty="0"/>
              <a:t>48 x 48 pixel images</a:t>
            </a:r>
          </a:p>
          <a:p>
            <a:r>
              <a:rPr lang="en-IN" dirty="0"/>
              <a:t>14236 training images</a:t>
            </a:r>
          </a:p>
          <a:p>
            <a:r>
              <a:rPr lang="en-IN" dirty="0"/>
              <a:t>7632 testing images</a:t>
            </a:r>
          </a:p>
          <a:p>
            <a:r>
              <a:rPr lang="en-IN" dirty="0"/>
              <a:t>Grayscale images</a:t>
            </a:r>
          </a:p>
          <a:p>
            <a:r>
              <a:rPr lang="en-IN" dirty="0"/>
              <a:t>Dataset is already divided into 7 categories.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/>
              <a:t>Angry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/>
              <a:t>Disgust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/>
              <a:t>Fear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/>
              <a:t>Happy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/>
              <a:t>Sad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/>
              <a:t>Surprise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/>
              <a:t>Neutral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5B11EA-FA43-6C4D-E2BB-07C8E946E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" t="3686" r="6111"/>
          <a:stretch/>
        </p:blipFill>
        <p:spPr>
          <a:xfrm>
            <a:off x="5547360" y="1210068"/>
            <a:ext cx="6418217" cy="52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49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8C3C-1360-FE99-2670-67A73643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Description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751D43-9971-AFAC-7420-8655EFEFB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8" y="1641566"/>
            <a:ext cx="1787434" cy="17874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AB3445-FD1D-2A16-7BD4-CF3525590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354" y="1641566"/>
            <a:ext cx="1787434" cy="1787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9292B9-4E62-F9FE-BF2F-45A85C553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50" y="1641567"/>
            <a:ext cx="1787433" cy="1787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8B578E-36E6-62B3-D8A3-CFD6F8737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626" y="1641568"/>
            <a:ext cx="1787432" cy="1787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D005B4-ED7F-2B4B-C933-412A41F7B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407" y="4322718"/>
            <a:ext cx="1787432" cy="17874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58482E-4038-FC8D-C50C-F5F093BAD8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27" y="4322719"/>
            <a:ext cx="1787431" cy="17874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8D4D55-2AA0-A13A-029B-6DFFFA2F6A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046" y="4322720"/>
            <a:ext cx="1787430" cy="17874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9B7D44-1891-FF4D-4AA6-ECA0A5D3BD0D}"/>
              </a:ext>
            </a:extLst>
          </p:cNvPr>
          <p:cNvSpPr txBox="1"/>
          <p:nvPr/>
        </p:nvSpPr>
        <p:spPr>
          <a:xfrm flipH="1">
            <a:off x="1678577" y="3429000"/>
            <a:ext cx="78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Angry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115760-B087-BDF3-3BFD-820F487F5D36}"/>
              </a:ext>
            </a:extLst>
          </p:cNvPr>
          <p:cNvSpPr txBox="1"/>
          <p:nvPr/>
        </p:nvSpPr>
        <p:spPr>
          <a:xfrm flipH="1">
            <a:off x="4754879" y="3429000"/>
            <a:ext cx="93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Disgust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6080AB-7C13-C46A-12E9-2EFF8140D222}"/>
              </a:ext>
            </a:extLst>
          </p:cNvPr>
          <p:cNvSpPr txBox="1"/>
          <p:nvPr/>
        </p:nvSpPr>
        <p:spPr>
          <a:xfrm flipH="1">
            <a:off x="7717968" y="3429000"/>
            <a:ext cx="78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Fear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703278-0194-6CEF-B3E3-76597A2210AD}"/>
              </a:ext>
            </a:extLst>
          </p:cNvPr>
          <p:cNvSpPr txBox="1"/>
          <p:nvPr/>
        </p:nvSpPr>
        <p:spPr>
          <a:xfrm flipH="1">
            <a:off x="10625544" y="3417332"/>
            <a:ext cx="78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Happy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0432CB-0D57-F122-6D09-95F812206B56}"/>
              </a:ext>
            </a:extLst>
          </p:cNvPr>
          <p:cNvSpPr txBox="1"/>
          <p:nvPr/>
        </p:nvSpPr>
        <p:spPr>
          <a:xfrm flipH="1">
            <a:off x="3150324" y="6110150"/>
            <a:ext cx="89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Neutral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237314-407C-AB4C-ECA0-1E76DBADE072}"/>
              </a:ext>
            </a:extLst>
          </p:cNvPr>
          <p:cNvSpPr txBox="1"/>
          <p:nvPr/>
        </p:nvSpPr>
        <p:spPr>
          <a:xfrm flipH="1">
            <a:off x="6393176" y="6110150"/>
            <a:ext cx="78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83BCF8-B96F-DF9E-8683-7C9A4216C561}"/>
              </a:ext>
            </a:extLst>
          </p:cNvPr>
          <p:cNvSpPr txBox="1"/>
          <p:nvPr/>
        </p:nvSpPr>
        <p:spPr>
          <a:xfrm flipH="1">
            <a:off x="9241962" y="6123543"/>
            <a:ext cx="96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Surprise</a:t>
            </a:r>
          </a:p>
        </p:txBody>
      </p:sp>
    </p:spTree>
    <p:extLst>
      <p:ext uri="{BB962C8B-B14F-4D97-AF65-F5344CB8AC3E}">
        <p14:creationId xmlns:p14="http://schemas.microsoft.com/office/powerpoint/2010/main" val="1543160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A6B60-7C6B-C977-5839-9929AB7E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Description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E3A78D-81BF-FB76-8054-876A4A24DD31}"/>
              </a:ext>
            </a:extLst>
          </p:cNvPr>
          <p:cNvSpPr txBox="1">
            <a:spLocks/>
          </p:cNvSpPr>
          <p:nvPr/>
        </p:nvSpPr>
        <p:spPr>
          <a:xfrm>
            <a:off x="838200" y="1942730"/>
            <a:ext cx="4987565" cy="46757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Multilingual Dataset (English, Arabic, Urdu, Italian, German)</a:t>
            </a:r>
          </a:p>
          <a:p>
            <a:r>
              <a:rPr lang="en-IN" dirty="0"/>
              <a:t>WAV Format</a:t>
            </a:r>
          </a:p>
          <a:p>
            <a:r>
              <a:rPr lang="en-IN" dirty="0">
                <a:cs typeface="Calibri"/>
              </a:rPr>
              <a:t>3976 training audio files</a:t>
            </a:r>
          </a:p>
          <a:p>
            <a:r>
              <a:rPr lang="en-IN" dirty="0">
                <a:cs typeface="Calibri"/>
              </a:rPr>
              <a:t>996 testing audio files</a:t>
            </a:r>
          </a:p>
          <a:p>
            <a:r>
              <a:rPr lang="en-IN" dirty="0"/>
              <a:t>Dataset is already divided into 7 categories.</a:t>
            </a:r>
            <a:endParaRPr lang="en-IN" dirty="0">
              <a:cs typeface="Calibri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/>
              <a:t>Angry</a:t>
            </a:r>
            <a:endParaRPr lang="en-IN" sz="2000" dirty="0">
              <a:cs typeface="Calibri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/>
              <a:t>Disgust</a:t>
            </a:r>
            <a:endParaRPr lang="en-IN" sz="2000" dirty="0">
              <a:cs typeface="Calibri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/>
              <a:t>Fear</a:t>
            </a:r>
            <a:endParaRPr lang="en-IN" sz="2000" dirty="0">
              <a:cs typeface="Calibri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/>
              <a:t>Happy</a:t>
            </a:r>
            <a:endParaRPr lang="en-IN" sz="2000" dirty="0">
              <a:cs typeface="Calibri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/>
              <a:t>Sad</a:t>
            </a:r>
            <a:endParaRPr lang="en-IN" sz="2000" dirty="0">
              <a:cs typeface="Calibri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>
                <a:ea typeface="+mn-lt"/>
                <a:cs typeface="+mn-lt"/>
              </a:rPr>
              <a:t>Pleasant Surprise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000" dirty="0"/>
              <a:t>Neutral</a:t>
            </a:r>
            <a:endParaRPr lang="en-IN" sz="2000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0B9BE-C2B2-6D05-0042-98C6F1640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16453"/>
            <a:ext cx="586087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8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774</Words>
  <Application>Microsoft Office PowerPoint</Application>
  <PresentationFormat>Widescreen</PresentationFormat>
  <Paragraphs>165</Paragraphs>
  <Slides>31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Wingdings</vt:lpstr>
      <vt:lpstr>Office Theme</vt:lpstr>
      <vt:lpstr>Development of ML models to predict client emotions based on facial expressions and audio input in various online meeting platforms. </vt:lpstr>
      <vt:lpstr>PowerPoint Presentation</vt:lpstr>
      <vt:lpstr>PowerPoint Presentation</vt:lpstr>
      <vt:lpstr>Introduction</vt:lpstr>
      <vt:lpstr>Background</vt:lpstr>
      <vt:lpstr>Research Objectives</vt:lpstr>
      <vt:lpstr>Data Description</vt:lpstr>
      <vt:lpstr>Data Description</vt:lpstr>
      <vt:lpstr>Data Description </vt:lpstr>
      <vt:lpstr>Data Description</vt:lpstr>
      <vt:lpstr>Methods (Pipeline)</vt:lpstr>
      <vt:lpstr>Results</vt:lpstr>
      <vt:lpstr>Results(Video Model)</vt:lpstr>
      <vt:lpstr>Results (Video Model)</vt:lpstr>
      <vt:lpstr>Results (Video Model)</vt:lpstr>
      <vt:lpstr>Sensitivity of the video model</vt:lpstr>
      <vt:lpstr>Sensitivity of the video model</vt:lpstr>
      <vt:lpstr>Sensitivity of the video model</vt:lpstr>
      <vt:lpstr>Specificity of Video model</vt:lpstr>
      <vt:lpstr>Results(Audio Model)</vt:lpstr>
      <vt:lpstr>Results (Audio Model)</vt:lpstr>
      <vt:lpstr>Results (Audio Model – Accuracy Chart w.r.t. every class)</vt:lpstr>
      <vt:lpstr>Sensitivity of the audio model</vt:lpstr>
      <vt:lpstr>Sensitivity of the audio model</vt:lpstr>
      <vt:lpstr>Sensitivity of the audio model</vt:lpstr>
      <vt:lpstr>Specificity of Audio model</vt:lpstr>
      <vt:lpstr>Results (API)</vt:lpstr>
      <vt:lpstr>Conclusions</vt:lpstr>
      <vt:lpstr>Future work</vt:lpstr>
      <vt:lpstr>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Umair Durrani</dc:creator>
  <cp:lastModifiedBy>Kunal Ravindra</cp:lastModifiedBy>
  <cp:revision>39</cp:revision>
  <dcterms:created xsi:type="dcterms:W3CDTF">2022-04-05T17:58:06Z</dcterms:created>
  <dcterms:modified xsi:type="dcterms:W3CDTF">2022-07-20T15:02:54Z</dcterms:modified>
</cp:coreProperties>
</file>